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handoutMasterIdLst>
    <p:handoutMasterId r:id="rId21"/>
  </p:handoutMasterIdLst>
  <p:sldIdLst>
    <p:sldId id="256" r:id="rId2"/>
    <p:sldId id="277" r:id="rId3"/>
    <p:sldId id="257" r:id="rId4"/>
    <p:sldId id="258" r:id="rId5"/>
    <p:sldId id="259" r:id="rId6"/>
    <p:sldId id="260" r:id="rId7"/>
    <p:sldId id="261" r:id="rId8"/>
    <p:sldId id="262" r:id="rId9"/>
    <p:sldId id="264" r:id="rId10"/>
    <p:sldId id="265" r:id="rId11"/>
    <p:sldId id="268" r:id="rId12"/>
    <p:sldId id="272" r:id="rId13"/>
    <p:sldId id="271" r:id="rId14"/>
    <p:sldId id="270" r:id="rId15"/>
    <p:sldId id="273" r:id="rId16"/>
    <p:sldId id="274" r:id="rId17"/>
    <p:sldId id="275" r:id="rId18"/>
    <p:sldId id="276" r:id="rId19"/>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876" y="102"/>
      </p:cViewPr>
      <p:guideLst>
        <p:guide orient="horz" pos="2932"/>
        <p:guide pos="22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83" tIns="46742" rIns="93483" bIns="46742"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3995217" y="0"/>
            <a:ext cx="3056414" cy="465455"/>
          </a:xfrm>
          <a:prstGeom prst="rect">
            <a:avLst/>
          </a:prstGeom>
        </p:spPr>
        <p:txBody>
          <a:bodyPr vert="horz" lIns="93483" tIns="46742" rIns="93483" bIns="46742" rtlCol="0"/>
          <a:lstStyle>
            <a:lvl1pPr algn="r">
              <a:defRPr sz="1200"/>
            </a:lvl1pPr>
          </a:lstStyle>
          <a:p>
            <a:r>
              <a:rPr lang="en-US" sz="1000">
                <a:latin typeface="Arial" panose="020B0604020202020204" pitchFamily="34" charset="0"/>
                <a:cs typeface="Arial" panose="020B0604020202020204" pitchFamily="34" charset="0"/>
              </a:rPr>
              <a:t>11/28/2021 am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8842030"/>
            <a:ext cx="3056414" cy="465455"/>
          </a:xfrm>
          <a:prstGeom prst="rect">
            <a:avLst/>
          </a:prstGeom>
        </p:spPr>
        <p:txBody>
          <a:bodyPr vert="horz" lIns="93483" tIns="46742" rIns="93483" bIns="46742"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3995217" y="8842030"/>
            <a:ext cx="3056414" cy="465455"/>
          </a:xfrm>
          <a:prstGeom prst="rect">
            <a:avLst/>
          </a:prstGeom>
        </p:spPr>
        <p:txBody>
          <a:bodyPr vert="horz" lIns="93483" tIns="46742" rIns="93483" bIns="46742" rtlCol="0" anchor="b"/>
          <a:lstStyle>
            <a:lvl1pPr algn="r">
              <a:defRPr sz="1200"/>
            </a:lvl1pPr>
          </a:lstStyle>
          <a:p>
            <a:fld id="{0BBEC423-DD0C-42D4-8BDC-86449A7AEEA7}"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83" tIns="46742" rIns="93483" bIns="46742" rtlCol="0"/>
          <a:lstStyle>
            <a:lvl1pPr algn="l">
              <a:defRPr sz="1200"/>
            </a:lvl1pPr>
          </a:lstStyle>
          <a:p>
            <a:endParaRPr lang="en-US"/>
          </a:p>
        </p:txBody>
      </p:sp>
      <p:sp>
        <p:nvSpPr>
          <p:cNvPr id="3" name="Date Placeholder 2"/>
          <p:cNvSpPr>
            <a:spLocks noGrp="1"/>
          </p:cNvSpPr>
          <p:nvPr>
            <p:ph type="dt" idx="1"/>
          </p:nvPr>
        </p:nvSpPr>
        <p:spPr>
          <a:xfrm>
            <a:off x="3995217" y="0"/>
            <a:ext cx="3056414" cy="465455"/>
          </a:xfrm>
          <a:prstGeom prst="rect">
            <a:avLst/>
          </a:prstGeom>
        </p:spPr>
        <p:txBody>
          <a:bodyPr vert="horz" lIns="93483" tIns="46742" rIns="93483" bIns="46742" rtlCol="0"/>
          <a:lstStyle>
            <a:lvl1pPr algn="r">
              <a:defRPr sz="1200"/>
            </a:lvl1pPr>
          </a:lstStyle>
          <a:p>
            <a:r>
              <a:rPr lang="en-US"/>
              <a:t>11/28/2021 am</a:t>
            </a:r>
          </a:p>
        </p:txBody>
      </p:sp>
      <p:sp>
        <p:nvSpPr>
          <p:cNvPr id="4" name="Slide Image Placeholder 3"/>
          <p:cNvSpPr>
            <a:spLocks noGrp="1" noRot="1" noChangeAspect="1"/>
          </p:cNvSpPr>
          <p:nvPr>
            <p:ph type="sldImg" idx="2"/>
          </p:nvPr>
        </p:nvSpPr>
        <p:spPr>
          <a:xfrm>
            <a:off x="1200150" y="696913"/>
            <a:ext cx="4652963" cy="3490912"/>
          </a:xfrm>
          <a:prstGeom prst="rect">
            <a:avLst/>
          </a:prstGeom>
          <a:noFill/>
          <a:ln w="12700">
            <a:solidFill>
              <a:prstClr val="black"/>
            </a:solidFill>
          </a:ln>
        </p:spPr>
        <p:txBody>
          <a:bodyPr vert="horz" lIns="93483" tIns="46742" rIns="93483" bIns="46742" rtlCol="0" anchor="ctr"/>
          <a:lstStyle/>
          <a:p>
            <a:endParaRPr lang="en-US"/>
          </a:p>
        </p:txBody>
      </p:sp>
      <p:sp>
        <p:nvSpPr>
          <p:cNvPr id="5" name="Notes Placeholder 4"/>
          <p:cNvSpPr>
            <a:spLocks noGrp="1"/>
          </p:cNvSpPr>
          <p:nvPr>
            <p:ph type="body" sz="quarter" idx="3"/>
          </p:nvPr>
        </p:nvSpPr>
        <p:spPr>
          <a:xfrm>
            <a:off x="705327" y="4421823"/>
            <a:ext cx="5642610" cy="4189095"/>
          </a:xfrm>
          <a:prstGeom prst="rect">
            <a:avLst/>
          </a:prstGeom>
        </p:spPr>
        <p:txBody>
          <a:bodyPr vert="horz" lIns="93483" tIns="46742" rIns="93483" bIns="4674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56414" cy="465455"/>
          </a:xfrm>
          <a:prstGeom prst="rect">
            <a:avLst/>
          </a:prstGeom>
        </p:spPr>
        <p:txBody>
          <a:bodyPr vert="horz" lIns="93483" tIns="46742" rIns="93483" bIns="46742"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3995217" y="8842030"/>
            <a:ext cx="3056414" cy="465455"/>
          </a:xfrm>
          <a:prstGeom prst="rect">
            <a:avLst/>
          </a:prstGeom>
        </p:spPr>
        <p:txBody>
          <a:bodyPr vert="horz" lIns="93483" tIns="46742" rIns="93483" bIns="46742" rtlCol="0" anchor="b"/>
          <a:lstStyle>
            <a:lvl1pPr algn="r">
              <a:defRPr sz="1200"/>
            </a:lvl1pPr>
          </a:lstStyle>
          <a:p>
            <a:fld id="{A425AA68-91F8-4A19-A962-0C98765E804F}" type="slidenum">
              <a:rPr lang="en-US" smtClean="0"/>
              <a:pPr/>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8CF3F7E6-C22D-42DA-871A-1A0FF1BDAF10}" type="datetime1">
              <a:rPr lang="en-US" smtClean="0"/>
              <a:pPr/>
              <a:t>12/4/2021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9E5F38D-733F-43FB-A579-CD1BFE331B4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3F6910E-F3F0-4A02-9523-F353FEAA89B7}" type="datetime1">
              <a:rPr lang="en-US" smtClean="0"/>
              <a:pPr/>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E5F38D-733F-43FB-A579-CD1BFE331B4E}" type="slidenum">
              <a:rPr lang="en-US" smtClean="0"/>
              <a:pPr/>
              <a:t>‹#›</a:t>
            </a:fld>
            <a:endParaRPr lang="en-US"/>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3636B25-DD19-40BA-9833-6BE57864E90D}" type="datetime1">
              <a:rPr lang="en-US" smtClean="0"/>
              <a:pPr/>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E5F38D-733F-43FB-A579-CD1BFE331B4E}" type="slidenum">
              <a:rPr lang="en-US" smtClean="0"/>
              <a:pPr/>
              <a:t>‹#›</a:t>
            </a:fld>
            <a:endParaRPr lang="en-US"/>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34DC25A-19A2-4321-8C90-B02765BCC3BC}" type="datetime1">
              <a:rPr lang="en-US" smtClean="0"/>
              <a:pPr/>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E5F38D-733F-43FB-A579-CD1BFE331B4E}" type="slidenum">
              <a:rPr lang="en-US" smtClean="0"/>
              <a:pPr/>
              <a:t>‹#›</a:t>
            </a:fld>
            <a:endParaRPr lang="en-US"/>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F9CD488-4BE5-4642-B4BB-EBF90ACC3ACC}" type="datetime1">
              <a:rPr lang="en-US" smtClean="0"/>
              <a:pPr/>
              <a:t>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E5F38D-733F-43FB-A579-CD1BFE331B4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ECA57C7-5898-46C3-901C-AABD2E7A09F7}" type="datetime1">
              <a:rPr lang="en-US" smtClean="0"/>
              <a:pPr/>
              <a:t>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E5F38D-733F-43FB-A579-CD1BFE331B4E}" type="slidenum">
              <a:rPr lang="en-US" smtClean="0"/>
              <a:pPr/>
              <a:t>‹#›</a:t>
            </a:fld>
            <a:endParaRPr lang="en-US"/>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73AB426-CEED-4BCD-BB31-7EB65760F0CD}" type="datetime1">
              <a:rPr lang="en-US" smtClean="0"/>
              <a:pPr/>
              <a:t>12/4/2021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E5F38D-733F-43FB-A579-CD1BFE331B4E}" type="slidenum">
              <a:rPr lang="en-US" smtClean="0"/>
              <a:pPr/>
              <a:t>‹#›</a:t>
            </a:fld>
            <a:endParaRPr lang="en-US"/>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C408C293-89EA-4329-9A71-517F1EF15D26}" type="datetime1">
              <a:rPr lang="en-US" smtClean="0"/>
              <a:pPr/>
              <a:t>12/4/2021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E5F38D-733F-43FB-A579-CD1BFE331B4E}" type="slidenum">
              <a:rPr lang="en-US" smtClean="0"/>
              <a:pPr/>
              <a:t>‹#›</a:t>
            </a:fld>
            <a:endParaRPr lang="en-US"/>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9498FA-A231-4527-8417-9623A5F0207C}" type="datetime1">
              <a:rPr lang="en-US" smtClean="0"/>
              <a:pPr/>
              <a:t>12/4/2021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E5F38D-733F-43FB-A579-CD1BFE331B4E}" type="slidenum">
              <a:rPr lang="en-US" smtClean="0"/>
              <a:pPr/>
              <a:t>‹#›</a:t>
            </a:fld>
            <a:endParaRPr lang="en-US"/>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95D88DA-8C77-49DD-8858-3D0637FB5BD3}" type="datetime1">
              <a:rPr lang="en-US" smtClean="0"/>
              <a:pPr/>
              <a:t>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E5F38D-733F-43FB-A579-CD1BFE331B4E}" type="slidenum">
              <a:rPr lang="en-US" smtClean="0"/>
              <a:pPr/>
              <a:t>‹#›</a:t>
            </a:fld>
            <a:endParaRPr lang="en-US"/>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780D64C-3EA7-4BDF-9154-FE6CE4F4ECE1}" type="datetime1">
              <a:rPr lang="en-US" smtClean="0"/>
              <a:pPr/>
              <a:t>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9E5F38D-733F-43FB-A579-CD1BFE331B4E}"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4B18E93-ECEB-4B5E-BC67-AD03E22C5639}" type="datetime1">
              <a:rPr lang="en-US" smtClean="0"/>
              <a:pPr/>
              <a:t>12/4/2021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9E5F38D-733F-43FB-A579-CD1BFE331B4E}"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fade thruBlk="1"/>
  </p:transition>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338626"/>
            <a:ext cx="7851648" cy="861774"/>
          </a:xfrm>
        </p:spPr>
        <p:txBody>
          <a:bodyPr>
            <a:spAutoFit/>
          </a:bodyPr>
          <a:lstStyle/>
          <a:p>
            <a:r>
              <a:rPr lang="en-US" dirty="0"/>
              <a:t>Saving A Soul From Death</a:t>
            </a:r>
          </a:p>
        </p:txBody>
      </p:sp>
      <p:sp>
        <p:nvSpPr>
          <p:cNvPr id="3" name="Subtitle 2"/>
          <p:cNvSpPr>
            <a:spLocks noGrp="1"/>
          </p:cNvSpPr>
          <p:nvPr>
            <p:ph type="subTitle" idx="1"/>
          </p:nvPr>
        </p:nvSpPr>
        <p:spPr>
          <a:xfrm>
            <a:off x="533400" y="3228536"/>
            <a:ext cx="7854696" cy="492443"/>
          </a:xfrm>
        </p:spPr>
        <p:txBody>
          <a:bodyPr>
            <a:spAutoFit/>
          </a:bodyPr>
          <a:lstStyle/>
          <a:p>
            <a:r>
              <a:rPr lang="en-US" dirty="0"/>
              <a:t>James 5:19-20</a:t>
            </a:r>
          </a:p>
        </p:txBody>
      </p:sp>
      <p:sp>
        <p:nvSpPr>
          <p:cNvPr id="4" name="Slide Number Placeholder 3"/>
          <p:cNvSpPr>
            <a:spLocks noGrp="1"/>
          </p:cNvSpPr>
          <p:nvPr>
            <p:ph type="sldNum" sz="quarter" idx="12"/>
          </p:nvPr>
        </p:nvSpPr>
        <p:spPr/>
        <p:txBody>
          <a:bodyPr/>
          <a:lstStyle/>
          <a:p>
            <a:fld id="{C9E5F38D-733F-43FB-A579-CD1BFE331B4E}" type="slidenum">
              <a:rPr lang="en-US" smtClean="0"/>
              <a:pPr/>
              <a:t>1</a:t>
            </a:fld>
            <a:endParaRPr lang="en-US"/>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480"/>
            <a:ext cx="8229600" cy="815608"/>
          </a:xfrm>
        </p:spPr>
        <p:txBody>
          <a:bodyPr wrap="square">
            <a:spAutoFit/>
          </a:bodyPr>
          <a:lstStyle/>
          <a:p>
            <a:r>
              <a:rPr lang="en-US" dirty="0"/>
              <a:t>Saving A Soul From Death</a:t>
            </a:r>
          </a:p>
        </p:txBody>
      </p:sp>
      <p:sp>
        <p:nvSpPr>
          <p:cNvPr id="3" name="Content Placeholder 2"/>
          <p:cNvSpPr>
            <a:spLocks noGrp="1"/>
          </p:cNvSpPr>
          <p:nvPr>
            <p:ph idx="1"/>
          </p:nvPr>
        </p:nvSpPr>
        <p:spPr>
          <a:xfrm>
            <a:off x="188612" y="1935480"/>
            <a:ext cx="8839200" cy="4739759"/>
          </a:xfrm>
        </p:spPr>
        <p:txBody>
          <a:bodyPr wrap="square">
            <a:spAutoFit/>
          </a:bodyPr>
          <a:lstStyle/>
          <a:p>
            <a:pPr>
              <a:buNone/>
            </a:pPr>
            <a:r>
              <a:rPr lang="en-US" u="sng" dirty="0"/>
              <a:t>The Wanderer Is A Brother In Christ</a:t>
            </a:r>
            <a:r>
              <a:rPr lang="en-US" dirty="0"/>
              <a:t>.</a:t>
            </a:r>
          </a:p>
          <a:p>
            <a:pPr>
              <a:buNone/>
            </a:pPr>
            <a:r>
              <a:rPr lang="en-US" i="1" dirty="0"/>
              <a:t>“My brethren …” </a:t>
            </a:r>
            <a:r>
              <a:rPr lang="en-US" dirty="0"/>
              <a:t>Addressed to believers.</a:t>
            </a:r>
          </a:p>
          <a:p>
            <a:pPr>
              <a:buNone/>
            </a:pPr>
            <a:r>
              <a:rPr lang="en-US" b="1" dirty="0"/>
              <a:t>NOTE: A believer </a:t>
            </a:r>
            <a:r>
              <a:rPr lang="en-US" sz="3200" b="1" dirty="0"/>
              <a:t>CAN</a:t>
            </a:r>
            <a:r>
              <a:rPr lang="en-US" b="1" dirty="0"/>
              <a:t> </a:t>
            </a:r>
            <a:r>
              <a:rPr lang="en-US" b="1" i="1" dirty="0"/>
              <a:t>“Wander from the truth.” (NKJV</a:t>
            </a:r>
            <a:r>
              <a:rPr lang="en-US" i="1" dirty="0"/>
              <a:t>)</a:t>
            </a:r>
            <a:endParaRPr lang="en-US" dirty="0"/>
          </a:p>
          <a:p>
            <a:pPr>
              <a:buNone/>
            </a:pPr>
            <a:endParaRPr lang="en-US" sz="2400" dirty="0"/>
          </a:p>
          <a:p>
            <a:pPr>
              <a:buNone/>
            </a:pPr>
            <a:r>
              <a:rPr lang="en-US" sz="2400" dirty="0"/>
              <a:t> Hebrews 6:4-6</a:t>
            </a:r>
          </a:p>
          <a:p>
            <a:pPr>
              <a:buNone/>
            </a:pPr>
            <a:r>
              <a:rPr lang="en-US" sz="2400" i="1" dirty="0"/>
              <a:t> “For as touching those who were once enlightened and tasted of the heavenly gift, and were made partakers of the Holy Spirit, and tasted the good word of God, and the powers of the age to come, </a:t>
            </a:r>
            <a:r>
              <a:rPr lang="en-US" sz="2400" b="1" i="1" u="sng" dirty="0"/>
              <a:t>and (then) fell away</a:t>
            </a:r>
            <a:r>
              <a:rPr lang="en-US" sz="2400" i="1" dirty="0"/>
              <a:t>, it is impossible to renew them again unto repentance; seeing they crucify to themselves the Son of God afresh, and put him to an open shame.”</a:t>
            </a:r>
          </a:p>
        </p:txBody>
      </p:sp>
      <p:sp>
        <p:nvSpPr>
          <p:cNvPr id="4" name="Slide Number Placeholder 3"/>
          <p:cNvSpPr>
            <a:spLocks noGrp="1"/>
          </p:cNvSpPr>
          <p:nvPr>
            <p:ph type="sldNum" sz="quarter" idx="12"/>
          </p:nvPr>
        </p:nvSpPr>
        <p:spPr/>
        <p:txBody>
          <a:bodyPr/>
          <a:lstStyle/>
          <a:p>
            <a:fld id="{C9E5F38D-733F-43FB-A579-CD1BFE331B4E}" type="slidenum">
              <a:rPr lang="en-US" smtClean="0"/>
              <a:pPr/>
              <a:t>10</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1000"/>
                                        <p:tgtEl>
                                          <p:spTgt spid="3">
                                            <p:txEl>
                                              <p:pRg st="5" end="5"/>
                                            </p:txEl>
                                          </p:spTgt>
                                        </p:tgtEl>
                                      </p:cBhvr>
                                    </p:animEffect>
                                    <p:anim calcmode="lin" valueType="num">
                                      <p:cBhvr>
                                        <p:cTn id="1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480"/>
            <a:ext cx="8229600" cy="815608"/>
          </a:xfrm>
        </p:spPr>
        <p:txBody>
          <a:bodyPr>
            <a:spAutoFit/>
          </a:bodyPr>
          <a:lstStyle/>
          <a:p>
            <a:r>
              <a:rPr lang="en-US" dirty="0"/>
              <a:t>Saving A Soul From Death</a:t>
            </a:r>
          </a:p>
        </p:txBody>
      </p:sp>
      <p:sp>
        <p:nvSpPr>
          <p:cNvPr id="3" name="Content Placeholder 2"/>
          <p:cNvSpPr>
            <a:spLocks noGrp="1"/>
          </p:cNvSpPr>
          <p:nvPr>
            <p:ph idx="1"/>
          </p:nvPr>
        </p:nvSpPr>
        <p:spPr>
          <a:xfrm>
            <a:off x="246706" y="2332037"/>
            <a:ext cx="8686800" cy="3293209"/>
          </a:xfrm>
        </p:spPr>
        <p:txBody>
          <a:bodyPr>
            <a:spAutoFit/>
          </a:bodyPr>
          <a:lstStyle/>
          <a:p>
            <a:pPr>
              <a:buNone/>
            </a:pPr>
            <a:r>
              <a:rPr lang="en-US" i="1" dirty="0"/>
              <a:t>“My brethren, if any among you err from </a:t>
            </a:r>
            <a:r>
              <a:rPr lang="en-US" i="1" u="sng" dirty="0"/>
              <a:t>the truth</a:t>
            </a:r>
            <a:r>
              <a:rPr lang="en-US" i="1" dirty="0"/>
              <a:t> …”</a:t>
            </a:r>
            <a:br>
              <a:rPr lang="en-US" i="1" dirty="0"/>
            </a:br>
            <a:r>
              <a:rPr lang="en-US" u="sng" dirty="0"/>
              <a:t>The Gospel Of Salvation</a:t>
            </a:r>
            <a:r>
              <a:rPr lang="en-US" dirty="0"/>
              <a:t>. cf. Ephesians 1:13</a:t>
            </a:r>
          </a:p>
          <a:p>
            <a:pPr>
              <a:buNone/>
            </a:pPr>
            <a:r>
              <a:rPr lang="en-US" b="1" u="sng" dirty="0"/>
              <a:t>We must have the proper attitude toward the truth</a:t>
            </a:r>
            <a:r>
              <a:rPr lang="en-US" b="1" dirty="0"/>
              <a:t>.</a:t>
            </a:r>
          </a:p>
          <a:p>
            <a:r>
              <a:rPr lang="en-US" dirty="0"/>
              <a:t>The truth must be loved. 2 Thessalonians 2:10</a:t>
            </a:r>
          </a:p>
          <a:p>
            <a:r>
              <a:rPr lang="en-US" dirty="0"/>
              <a:t>The truth must be obeyed. Galatians 5:7</a:t>
            </a:r>
          </a:p>
          <a:p>
            <a:r>
              <a:rPr lang="en-US" dirty="0"/>
              <a:t>Paul manifested truth in daily living. 2 Corinthians 4:2</a:t>
            </a:r>
          </a:p>
          <a:p>
            <a:r>
              <a:rPr lang="en-US" dirty="0"/>
              <a:t>Truth must be spoken in love. Ephesians 4:15</a:t>
            </a:r>
          </a:p>
        </p:txBody>
      </p:sp>
      <p:sp>
        <p:nvSpPr>
          <p:cNvPr id="4" name="Slide Number Placeholder 3"/>
          <p:cNvSpPr>
            <a:spLocks noGrp="1"/>
          </p:cNvSpPr>
          <p:nvPr>
            <p:ph type="sldNum" sz="quarter" idx="12"/>
          </p:nvPr>
        </p:nvSpPr>
        <p:spPr/>
        <p:txBody>
          <a:bodyPr/>
          <a:lstStyle/>
          <a:p>
            <a:fld id="{C9E5F38D-733F-43FB-A579-CD1BFE331B4E}" type="slidenum">
              <a:rPr lang="en-US" smtClean="0"/>
              <a:pPr/>
              <a:t>11</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1000"/>
                                        <p:tgtEl>
                                          <p:spTgt spid="3">
                                            <p:txEl>
                                              <p:pRg st="3" end="3"/>
                                            </p:txEl>
                                          </p:spTgt>
                                        </p:tgtEl>
                                      </p:cBhvr>
                                    </p:animEffect>
                                    <p:anim calcmode="lin" valueType="num">
                                      <p:cBhvr>
                                        <p:cTn id="1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anim calcmode="lin" valueType="num">
                                      <p:cBhvr>
                                        <p:cTn id="2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480"/>
            <a:ext cx="8229600" cy="815608"/>
          </a:xfrm>
        </p:spPr>
        <p:txBody>
          <a:bodyPr>
            <a:spAutoFit/>
          </a:bodyPr>
          <a:lstStyle/>
          <a:p>
            <a:r>
              <a:rPr lang="en-US" dirty="0"/>
              <a:t>Saving A Soul From Death</a:t>
            </a:r>
          </a:p>
        </p:txBody>
      </p:sp>
      <p:sp>
        <p:nvSpPr>
          <p:cNvPr id="3" name="Content Placeholder 2"/>
          <p:cNvSpPr>
            <a:spLocks noGrp="1"/>
          </p:cNvSpPr>
          <p:nvPr>
            <p:ph idx="1"/>
          </p:nvPr>
        </p:nvSpPr>
        <p:spPr>
          <a:xfrm>
            <a:off x="259535" y="2332037"/>
            <a:ext cx="8686800" cy="4253472"/>
          </a:xfrm>
        </p:spPr>
        <p:txBody>
          <a:bodyPr>
            <a:spAutoFit/>
          </a:bodyPr>
          <a:lstStyle/>
          <a:p>
            <a:pPr>
              <a:buNone/>
            </a:pPr>
            <a:r>
              <a:rPr lang="en-US" i="1" dirty="0"/>
              <a:t>“My brethren, if any among you err from </a:t>
            </a:r>
            <a:r>
              <a:rPr lang="en-US" i="1" u="sng" dirty="0"/>
              <a:t>the truth</a:t>
            </a:r>
            <a:r>
              <a:rPr lang="en-US" i="1" dirty="0"/>
              <a:t> …”</a:t>
            </a:r>
            <a:br>
              <a:rPr lang="en-US" i="1" dirty="0"/>
            </a:br>
            <a:r>
              <a:rPr lang="en-US" u="sng" dirty="0"/>
              <a:t>The Gospel Of Salvation</a:t>
            </a:r>
            <a:r>
              <a:rPr lang="en-US" dirty="0"/>
              <a:t>. cf. Ephesians 1:13</a:t>
            </a:r>
          </a:p>
          <a:p>
            <a:pPr>
              <a:buNone/>
            </a:pPr>
            <a:r>
              <a:rPr lang="en-US" b="1" u="sng" dirty="0"/>
              <a:t>We must have the proper attitude toward the truth</a:t>
            </a:r>
            <a:r>
              <a:rPr lang="en-US" b="1" dirty="0"/>
              <a:t>.</a:t>
            </a:r>
          </a:p>
          <a:p>
            <a:r>
              <a:rPr lang="en-US" dirty="0"/>
              <a:t>Truth makes men free. John 8:32</a:t>
            </a:r>
          </a:p>
          <a:p>
            <a:r>
              <a:rPr lang="en-US" dirty="0"/>
              <a:t>Truth involves something we must do. John 3:21</a:t>
            </a:r>
          </a:p>
          <a:p>
            <a:r>
              <a:rPr lang="en-US" dirty="0"/>
              <a:t>Must come to the knowledge of the truth. 1 Timothy 2:4</a:t>
            </a:r>
          </a:p>
          <a:p>
            <a:r>
              <a:rPr lang="en-US" dirty="0"/>
              <a:t>Souls purified in obedience to truth. 1 Peter 1:22</a:t>
            </a:r>
          </a:p>
          <a:p>
            <a:r>
              <a:rPr lang="en-US" dirty="0"/>
              <a:t>Must handle aright the word of truth. 2 Timothy 2:15</a:t>
            </a:r>
          </a:p>
          <a:p>
            <a:r>
              <a:rPr lang="en-US" dirty="0"/>
              <a:t>Must walk in truth. 2 John 4; cf. 3 John 4</a:t>
            </a:r>
          </a:p>
        </p:txBody>
      </p:sp>
      <p:sp>
        <p:nvSpPr>
          <p:cNvPr id="4" name="Slide Number Placeholder 3"/>
          <p:cNvSpPr>
            <a:spLocks noGrp="1"/>
          </p:cNvSpPr>
          <p:nvPr>
            <p:ph type="sldNum" sz="quarter" idx="12"/>
          </p:nvPr>
        </p:nvSpPr>
        <p:spPr/>
        <p:txBody>
          <a:bodyPr/>
          <a:lstStyle/>
          <a:p>
            <a:fld id="{C9E5F38D-733F-43FB-A579-CD1BFE331B4E}" type="slidenum">
              <a:rPr lang="en-US" smtClean="0"/>
              <a:pPr/>
              <a:t>12</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1000"/>
                                        <p:tgtEl>
                                          <p:spTgt spid="3">
                                            <p:txEl>
                                              <p:pRg st="3" end="3"/>
                                            </p:txEl>
                                          </p:spTgt>
                                        </p:tgtEl>
                                      </p:cBhvr>
                                    </p:animEffect>
                                    <p:anim calcmode="lin" valueType="num">
                                      <p:cBhvr>
                                        <p:cTn id="1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anim calcmode="lin" valueType="num">
                                      <p:cBhvr>
                                        <p:cTn id="2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1000"/>
                                        <p:tgtEl>
                                          <p:spTgt spid="3">
                                            <p:txEl>
                                              <p:pRg st="7" end="7"/>
                                            </p:txEl>
                                          </p:spTgt>
                                        </p:tgtEl>
                                      </p:cBhvr>
                                    </p:animEffect>
                                    <p:anim calcmode="lin" valueType="num">
                                      <p:cBhvr>
                                        <p:cTn id="4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9" dur="90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480"/>
            <a:ext cx="8229600" cy="815608"/>
          </a:xfrm>
        </p:spPr>
        <p:txBody>
          <a:bodyPr>
            <a:spAutoFit/>
          </a:bodyPr>
          <a:lstStyle/>
          <a:p>
            <a:r>
              <a:rPr lang="en-US" dirty="0"/>
              <a:t>Saving A Soul From Death</a:t>
            </a:r>
          </a:p>
        </p:txBody>
      </p:sp>
      <p:sp>
        <p:nvSpPr>
          <p:cNvPr id="3" name="Content Placeholder 2"/>
          <p:cNvSpPr>
            <a:spLocks noGrp="1"/>
          </p:cNvSpPr>
          <p:nvPr>
            <p:ph idx="1"/>
          </p:nvPr>
        </p:nvSpPr>
        <p:spPr>
          <a:xfrm>
            <a:off x="237653" y="2057400"/>
            <a:ext cx="8686800" cy="4684359"/>
          </a:xfrm>
        </p:spPr>
        <p:txBody>
          <a:bodyPr wrap="square">
            <a:spAutoFit/>
          </a:bodyPr>
          <a:lstStyle/>
          <a:p>
            <a:pPr>
              <a:buNone/>
            </a:pPr>
            <a:r>
              <a:rPr lang="en-US" i="1" dirty="0"/>
              <a:t>“My brethren, if any among you err from </a:t>
            </a:r>
            <a:r>
              <a:rPr lang="en-US" i="1" u="sng" dirty="0"/>
              <a:t>the truth </a:t>
            </a:r>
            <a:r>
              <a:rPr lang="en-US" i="1" dirty="0"/>
              <a:t>…”</a:t>
            </a:r>
            <a:br>
              <a:rPr lang="en-US" i="1" dirty="0"/>
            </a:br>
            <a:r>
              <a:rPr lang="en-US" u="sng" dirty="0"/>
              <a:t>The Gospel Of Salvation</a:t>
            </a:r>
            <a:r>
              <a:rPr lang="en-US" dirty="0"/>
              <a:t>. cf. Ephesians 1:13</a:t>
            </a:r>
          </a:p>
          <a:p>
            <a:pPr>
              <a:buNone/>
            </a:pPr>
            <a:r>
              <a:rPr lang="en-US" b="1" u="sng" dirty="0"/>
              <a:t>Some do </a:t>
            </a:r>
            <a:r>
              <a:rPr lang="en-US" sz="3200" b="1" u="sng" dirty="0"/>
              <a:t>NOT </a:t>
            </a:r>
            <a:r>
              <a:rPr lang="en-US" b="1" u="sng" dirty="0"/>
              <a:t>have the proper attitude toward the truth</a:t>
            </a:r>
            <a:r>
              <a:rPr lang="en-US" b="1" dirty="0"/>
              <a:t>.</a:t>
            </a:r>
          </a:p>
          <a:p>
            <a:r>
              <a:rPr lang="en-US" dirty="0"/>
              <a:t>Change the truth into a lie. Romans 1:25</a:t>
            </a:r>
          </a:p>
          <a:p>
            <a:r>
              <a:rPr lang="en-US" dirty="0"/>
              <a:t>Disobey the truth. Romans 2:8</a:t>
            </a:r>
          </a:p>
          <a:p>
            <a:r>
              <a:rPr lang="en-US" dirty="0"/>
              <a:t>Walk contrary to the truth. Galatians 2:14</a:t>
            </a:r>
          </a:p>
          <a:p>
            <a:r>
              <a:rPr lang="en-US" dirty="0"/>
              <a:t>Do not love the truth. 2 Thessalonians 2:10</a:t>
            </a:r>
          </a:p>
          <a:p>
            <a:r>
              <a:rPr lang="en-US" dirty="0"/>
              <a:t>Jannes and Jambrees withstood / resisted the truth. </a:t>
            </a:r>
            <a:br>
              <a:rPr lang="en-US" dirty="0"/>
            </a:br>
            <a:r>
              <a:rPr lang="en-US" dirty="0"/>
              <a:t>2 Timothy 3:8</a:t>
            </a:r>
          </a:p>
        </p:txBody>
      </p:sp>
      <p:sp>
        <p:nvSpPr>
          <p:cNvPr id="4" name="Slide Number Placeholder 3"/>
          <p:cNvSpPr>
            <a:spLocks noGrp="1"/>
          </p:cNvSpPr>
          <p:nvPr>
            <p:ph type="sldNum" sz="quarter" idx="12"/>
          </p:nvPr>
        </p:nvSpPr>
        <p:spPr/>
        <p:txBody>
          <a:bodyPr/>
          <a:lstStyle/>
          <a:p>
            <a:fld id="{C9E5F38D-733F-43FB-A579-CD1BFE331B4E}" type="slidenum">
              <a:rPr lang="en-US" smtClean="0"/>
              <a:pPr/>
              <a:t>13</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1000"/>
                                        <p:tgtEl>
                                          <p:spTgt spid="3">
                                            <p:txEl>
                                              <p:pRg st="3" end="3"/>
                                            </p:txEl>
                                          </p:spTgt>
                                        </p:tgtEl>
                                      </p:cBhvr>
                                    </p:animEffect>
                                    <p:anim calcmode="lin" valueType="num">
                                      <p:cBhvr>
                                        <p:cTn id="1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anim calcmode="lin" valueType="num">
                                      <p:cBhvr>
                                        <p:cTn id="2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480"/>
            <a:ext cx="8229600" cy="815608"/>
          </a:xfrm>
        </p:spPr>
        <p:txBody>
          <a:bodyPr>
            <a:spAutoFit/>
          </a:bodyPr>
          <a:lstStyle/>
          <a:p>
            <a:r>
              <a:rPr lang="en-US" dirty="0"/>
              <a:t>Saving A Soul From Death</a:t>
            </a:r>
          </a:p>
        </p:txBody>
      </p:sp>
      <p:sp>
        <p:nvSpPr>
          <p:cNvPr id="3" name="Content Placeholder 2"/>
          <p:cNvSpPr>
            <a:spLocks noGrp="1"/>
          </p:cNvSpPr>
          <p:nvPr>
            <p:ph idx="1"/>
          </p:nvPr>
        </p:nvSpPr>
        <p:spPr>
          <a:xfrm>
            <a:off x="255759" y="2286000"/>
            <a:ext cx="8686800" cy="2843855"/>
          </a:xfrm>
        </p:spPr>
        <p:txBody>
          <a:bodyPr>
            <a:spAutoFit/>
          </a:bodyPr>
          <a:lstStyle/>
          <a:p>
            <a:pPr>
              <a:buNone/>
            </a:pPr>
            <a:r>
              <a:rPr lang="en-US" i="1" dirty="0"/>
              <a:t>“My brethren, if any among you err from </a:t>
            </a:r>
            <a:r>
              <a:rPr lang="en-US" i="1" u="sng" dirty="0"/>
              <a:t>the truth</a:t>
            </a:r>
            <a:r>
              <a:rPr lang="en-US" i="1" dirty="0"/>
              <a:t> …”</a:t>
            </a:r>
            <a:br>
              <a:rPr lang="en-US" i="1" dirty="0"/>
            </a:br>
            <a:r>
              <a:rPr lang="en-US" u="sng" dirty="0"/>
              <a:t>The Gospel Of Salvation</a:t>
            </a:r>
            <a:r>
              <a:rPr lang="en-US" dirty="0"/>
              <a:t>. cf. Ephesians 1:13</a:t>
            </a:r>
          </a:p>
          <a:p>
            <a:pPr>
              <a:buNone/>
            </a:pPr>
            <a:r>
              <a:rPr lang="en-US" b="1" u="sng" dirty="0"/>
              <a:t>Some do </a:t>
            </a:r>
            <a:r>
              <a:rPr lang="en-US" sz="3200" b="1" u="sng" dirty="0"/>
              <a:t>NOT</a:t>
            </a:r>
            <a:r>
              <a:rPr lang="en-US" b="1" u="sng" dirty="0"/>
              <a:t> have the proper attitude toward the truth</a:t>
            </a:r>
            <a:r>
              <a:rPr lang="en-US" b="1" dirty="0"/>
              <a:t>.</a:t>
            </a:r>
          </a:p>
          <a:p>
            <a:r>
              <a:rPr lang="en-US" dirty="0"/>
              <a:t>Turn away their ears from the truth. 2 Timothy 4:4</a:t>
            </a:r>
          </a:p>
          <a:p>
            <a:r>
              <a:rPr lang="en-US" i="1" dirty="0"/>
              <a:t>“Wander” </a:t>
            </a:r>
            <a:r>
              <a:rPr lang="en-US" dirty="0"/>
              <a:t>from the truth. NKJV James 5:19</a:t>
            </a:r>
          </a:p>
        </p:txBody>
      </p:sp>
      <p:sp>
        <p:nvSpPr>
          <p:cNvPr id="4" name="Slide Number Placeholder 3"/>
          <p:cNvSpPr>
            <a:spLocks noGrp="1"/>
          </p:cNvSpPr>
          <p:nvPr>
            <p:ph type="sldNum" sz="quarter" idx="12"/>
          </p:nvPr>
        </p:nvSpPr>
        <p:spPr/>
        <p:txBody>
          <a:bodyPr/>
          <a:lstStyle/>
          <a:p>
            <a:fld id="{C9E5F38D-733F-43FB-A579-CD1BFE331B4E}" type="slidenum">
              <a:rPr lang="en-US" smtClean="0"/>
              <a:pPr/>
              <a:t>14</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1000"/>
                                        <p:tgtEl>
                                          <p:spTgt spid="3">
                                            <p:txEl>
                                              <p:pRg st="3" end="3"/>
                                            </p:txEl>
                                          </p:spTgt>
                                        </p:tgtEl>
                                      </p:cBhvr>
                                    </p:animEffect>
                                    <p:anim calcmode="lin" valueType="num">
                                      <p:cBhvr>
                                        <p:cTn id="1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480"/>
            <a:ext cx="8229600" cy="815608"/>
          </a:xfrm>
        </p:spPr>
        <p:txBody>
          <a:bodyPr>
            <a:spAutoFit/>
          </a:bodyPr>
          <a:lstStyle/>
          <a:p>
            <a:r>
              <a:rPr lang="en-US" dirty="0"/>
              <a:t>Saving A Soul From Death</a:t>
            </a:r>
          </a:p>
        </p:txBody>
      </p:sp>
      <p:sp>
        <p:nvSpPr>
          <p:cNvPr id="3" name="Content Placeholder 2"/>
          <p:cNvSpPr>
            <a:spLocks noGrp="1"/>
          </p:cNvSpPr>
          <p:nvPr>
            <p:ph idx="1"/>
          </p:nvPr>
        </p:nvSpPr>
        <p:spPr>
          <a:xfrm>
            <a:off x="259535" y="2057400"/>
            <a:ext cx="8686800" cy="2813078"/>
          </a:xfrm>
        </p:spPr>
        <p:txBody>
          <a:bodyPr>
            <a:spAutoFit/>
          </a:bodyPr>
          <a:lstStyle/>
          <a:p>
            <a:pPr>
              <a:buNone/>
            </a:pPr>
            <a:r>
              <a:rPr lang="en-US" u="sng" dirty="0"/>
              <a:t>How is the reclaimed wanderer saved from death</a:t>
            </a:r>
            <a:r>
              <a:rPr lang="en-US" dirty="0"/>
              <a:t>?</a:t>
            </a:r>
          </a:p>
          <a:p>
            <a:pPr>
              <a:buNone/>
            </a:pPr>
            <a:r>
              <a:rPr lang="en-US" b="1" dirty="0"/>
              <a:t>Not saved from physical death.</a:t>
            </a:r>
          </a:p>
          <a:p>
            <a:r>
              <a:rPr lang="en-US" dirty="0"/>
              <a:t>Physical death involves the separation of the spirit from the body. James 2:26; Ecclesiastes 12:7; 2 Samuel 12:23</a:t>
            </a:r>
          </a:p>
          <a:p>
            <a:r>
              <a:rPr lang="en-US" dirty="0"/>
              <a:t>All die. Hebrews 9:27</a:t>
            </a:r>
          </a:p>
          <a:p>
            <a:r>
              <a:rPr lang="en-US" dirty="0"/>
              <a:t>One exception. 1 Corinthians 15:42-44</a:t>
            </a:r>
          </a:p>
        </p:txBody>
      </p:sp>
      <p:sp>
        <p:nvSpPr>
          <p:cNvPr id="4" name="Slide Number Placeholder 3"/>
          <p:cNvSpPr>
            <a:spLocks noGrp="1"/>
          </p:cNvSpPr>
          <p:nvPr>
            <p:ph type="sldNum" sz="quarter" idx="12"/>
          </p:nvPr>
        </p:nvSpPr>
        <p:spPr/>
        <p:txBody>
          <a:bodyPr/>
          <a:lstStyle/>
          <a:p>
            <a:fld id="{C9E5F38D-733F-43FB-A579-CD1BFE331B4E}" type="slidenum">
              <a:rPr lang="en-US" smtClean="0"/>
              <a:pPr/>
              <a:t>15</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anim calcmode="lin" valueType="num">
                                      <p:cBhvr>
                                        <p:cTn id="2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480"/>
            <a:ext cx="8229600" cy="815608"/>
          </a:xfrm>
        </p:spPr>
        <p:txBody>
          <a:bodyPr>
            <a:spAutoFit/>
          </a:bodyPr>
          <a:lstStyle/>
          <a:p>
            <a:r>
              <a:rPr lang="en-US" dirty="0"/>
              <a:t>Saving A Soul From Death</a:t>
            </a:r>
          </a:p>
        </p:txBody>
      </p:sp>
      <p:sp>
        <p:nvSpPr>
          <p:cNvPr id="3" name="Content Placeholder 2"/>
          <p:cNvSpPr>
            <a:spLocks noGrp="1"/>
          </p:cNvSpPr>
          <p:nvPr>
            <p:ph idx="1"/>
          </p:nvPr>
        </p:nvSpPr>
        <p:spPr>
          <a:xfrm>
            <a:off x="125241" y="1981200"/>
            <a:ext cx="8915400" cy="2412968"/>
          </a:xfrm>
        </p:spPr>
        <p:txBody>
          <a:bodyPr>
            <a:spAutoFit/>
          </a:bodyPr>
          <a:lstStyle/>
          <a:p>
            <a:pPr>
              <a:buNone/>
            </a:pPr>
            <a:r>
              <a:rPr lang="en-US" u="sng" dirty="0"/>
              <a:t>How is the reclaimed wanderer saved from death</a:t>
            </a:r>
            <a:r>
              <a:rPr lang="en-US" dirty="0"/>
              <a:t>?</a:t>
            </a:r>
          </a:p>
          <a:p>
            <a:pPr>
              <a:buNone/>
            </a:pPr>
            <a:r>
              <a:rPr lang="en-US" b="1" dirty="0"/>
              <a:t>Saved from spiritual death.</a:t>
            </a:r>
          </a:p>
          <a:p>
            <a:r>
              <a:rPr lang="en-US" dirty="0"/>
              <a:t>cf. the Gentiles </a:t>
            </a:r>
            <a:r>
              <a:rPr lang="en-US" i="1" dirty="0"/>
              <a:t>“dead” </a:t>
            </a:r>
            <a:r>
              <a:rPr lang="en-US" dirty="0"/>
              <a:t>in trespasses and sins. Ephesians 2:1</a:t>
            </a:r>
          </a:p>
          <a:p>
            <a:r>
              <a:rPr lang="en-US" dirty="0"/>
              <a:t>cf. Adam and Eve. Genesis 2:16-17</a:t>
            </a:r>
          </a:p>
          <a:p>
            <a:r>
              <a:rPr lang="en-US" dirty="0"/>
              <a:t>Consequences of sin. Ezekiel 18:20</a:t>
            </a:r>
          </a:p>
        </p:txBody>
      </p:sp>
      <p:sp>
        <p:nvSpPr>
          <p:cNvPr id="4" name="Slide Number Placeholder 3"/>
          <p:cNvSpPr>
            <a:spLocks noGrp="1"/>
          </p:cNvSpPr>
          <p:nvPr>
            <p:ph type="sldNum" sz="quarter" idx="12"/>
          </p:nvPr>
        </p:nvSpPr>
        <p:spPr/>
        <p:txBody>
          <a:bodyPr/>
          <a:lstStyle/>
          <a:p>
            <a:fld id="{C9E5F38D-733F-43FB-A579-CD1BFE331B4E}" type="slidenum">
              <a:rPr lang="en-US" smtClean="0"/>
              <a:pPr/>
              <a:t>16</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anim calcmode="lin" valueType="num">
                                      <p:cBhvr>
                                        <p:cTn id="2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480"/>
            <a:ext cx="8229600" cy="815608"/>
          </a:xfrm>
        </p:spPr>
        <p:txBody>
          <a:bodyPr>
            <a:spAutoFit/>
          </a:bodyPr>
          <a:lstStyle/>
          <a:p>
            <a:r>
              <a:rPr lang="en-US" dirty="0"/>
              <a:t>Saving A Soul From Death</a:t>
            </a:r>
          </a:p>
        </p:txBody>
      </p:sp>
      <p:sp>
        <p:nvSpPr>
          <p:cNvPr id="3" name="Content Placeholder 2"/>
          <p:cNvSpPr>
            <a:spLocks noGrp="1"/>
          </p:cNvSpPr>
          <p:nvPr>
            <p:ph idx="1"/>
          </p:nvPr>
        </p:nvSpPr>
        <p:spPr>
          <a:xfrm>
            <a:off x="259535" y="2057400"/>
            <a:ext cx="8686800" cy="1895904"/>
          </a:xfrm>
        </p:spPr>
        <p:txBody>
          <a:bodyPr>
            <a:spAutoFit/>
          </a:bodyPr>
          <a:lstStyle/>
          <a:p>
            <a:pPr>
              <a:buNone/>
            </a:pPr>
            <a:r>
              <a:rPr lang="en-US" u="sng" dirty="0"/>
              <a:t>How is the reclaimed wanderer saved from death</a:t>
            </a:r>
            <a:r>
              <a:rPr lang="en-US" dirty="0"/>
              <a:t>?</a:t>
            </a:r>
          </a:p>
          <a:p>
            <a:pPr>
              <a:buNone/>
            </a:pPr>
            <a:r>
              <a:rPr lang="en-US" b="1" dirty="0"/>
              <a:t>May save the</a:t>
            </a:r>
            <a:r>
              <a:rPr lang="en-US" dirty="0"/>
              <a:t> </a:t>
            </a:r>
            <a:r>
              <a:rPr lang="en-US" i="1" dirty="0"/>
              <a:t>“</a:t>
            </a:r>
            <a:r>
              <a:rPr lang="en-US" b="1" i="1" dirty="0"/>
              <a:t>wanderer</a:t>
            </a:r>
            <a:r>
              <a:rPr lang="en-US" i="1" dirty="0"/>
              <a:t>” </a:t>
            </a:r>
            <a:r>
              <a:rPr lang="en-US" b="1" dirty="0"/>
              <a:t>from</a:t>
            </a:r>
            <a:r>
              <a:rPr lang="en-US" dirty="0"/>
              <a:t> </a:t>
            </a:r>
            <a:r>
              <a:rPr lang="en-US" i="1" dirty="0"/>
              <a:t>“</a:t>
            </a:r>
            <a:r>
              <a:rPr lang="en-US" b="1" i="1" dirty="0"/>
              <a:t>the second death</a:t>
            </a:r>
            <a:r>
              <a:rPr lang="en-US" i="1" dirty="0"/>
              <a:t>.”</a:t>
            </a:r>
          </a:p>
          <a:p>
            <a:r>
              <a:rPr lang="en-US" dirty="0"/>
              <a:t>Revelation 21:8; Matthew 25:41, 46</a:t>
            </a:r>
          </a:p>
          <a:p>
            <a:pPr lvl="1"/>
            <a:r>
              <a:rPr lang="en-US" dirty="0"/>
              <a:t>cf. Revelation 20:10; 13-15; 2 Thessalonians 1:7-9</a:t>
            </a:r>
          </a:p>
        </p:txBody>
      </p:sp>
      <p:sp>
        <p:nvSpPr>
          <p:cNvPr id="4" name="Slide Number Placeholder 3"/>
          <p:cNvSpPr>
            <a:spLocks noGrp="1"/>
          </p:cNvSpPr>
          <p:nvPr>
            <p:ph type="sldNum" sz="quarter" idx="12"/>
          </p:nvPr>
        </p:nvSpPr>
        <p:spPr/>
        <p:txBody>
          <a:bodyPr/>
          <a:lstStyle/>
          <a:p>
            <a:fld id="{C9E5F38D-733F-43FB-A579-CD1BFE331B4E}" type="slidenum">
              <a:rPr lang="en-US" smtClean="0"/>
              <a:pPr/>
              <a:t>17</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480"/>
            <a:ext cx="8229600" cy="815608"/>
          </a:xfrm>
        </p:spPr>
        <p:txBody>
          <a:bodyPr>
            <a:spAutoFit/>
          </a:bodyPr>
          <a:lstStyle/>
          <a:p>
            <a:r>
              <a:rPr lang="en-US" dirty="0"/>
              <a:t>Saving A Soul From Death</a:t>
            </a:r>
          </a:p>
        </p:txBody>
      </p:sp>
      <p:sp>
        <p:nvSpPr>
          <p:cNvPr id="3" name="Content Placeholder 2"/>
          <p:cNvSpPr>
            <a:spLocks noGrp="1"/>
          </p:cNvSpPr>
          <p:nvPr>
            <p:ph idx="1"/>
          </p:nvPr>
        </p:nvSpPr>
        <p:spPr>
          <a:xfrm>
            <a:off x="250482" y="2332037"/>
            <a:ext cx="8686800" cy="2776145"/>
          </a:xfrm>
        </p:spPr>
        <p:txBody>
          <a:bodyPr>
            <a:spAutoFit/>
          </a:bodyPr>
          <a:lstStyle/>
          <a:p>
            <a:pPr>
              <a:buNone/>
            </a:pPr>
            <a:r>
              <a:rPr lang="en-US" i="1" dirty="0"/>
              <a:t>“Shall cover a multitude of sins.”</a:t>
            </a:r>
            <a:endParaRPr lang="en-US" dirty="0"/>
          </a:p>
          <a:p>
            <a:pPr>
              <a:buNone/>
            </a:pPr>
            <a:r>
              <a:rPr lang="en-US" b="1" u="sng" dirty="0"/>
              <a:t>How are sins covered</a:t>
            </a:r>
            <a:r>
              <a:rPr lang="en-US" b="1" i="1" dirty="0"/>
              <a:t>?</a:t>
            </a:r>
          </a:p>
          <a:p>
            <a:r>
              <a:rPr lang="en-US" dirty="0"/>
              <a:t>Not through hiding. Proverbs 28:13; Hebrews 4:13; </a:t>
            </a:r>
            <a:br>
              <a:rPr lang="en-US" dirty="0"/>
            </a:br>
            <a:r>
              <a:rPr lang="en-US" dirty="0"/>
              <a:t>Ecclesiastes 12:14</a:t>
            </a:r>
          </a:p>
          <a:p>
            <a:r>
              <a:rPr lang="en-US" dirty="0"/>
              <a:t>Only through forgiveness. Psalms. 32:1ff</a:t>
            </a:r>
          </a:p>
          <a:p>
            <a:pPr lvl="1"/>
            <a:r>
              <a:rPr lang="en-US" dirty="0"/>
              <a:t>cf. Romans 4:1-8; Galatians 6:1ff</a:t>
            </a:r>
          </a:p>
        </p:txBody>
      </p:sp>
      <p:sp>
        <p:nvSpPr>
          <p:cNvPr id="4" name="Slide Number Placeholder 3"/>
          <p:cNvSpPr>
            <a:spLocks noGrp="1"/>
          </p:cNvSpPr>
          <p:nvPr>
            <p:ph type="sldNum" sz="quarter" idx="12"/>
          </p:nvPr>
        </p:nvSpPr>
        <p:spPr/>
        <p:txBody>
          <a:bodyPr/>
          <a:lstStyle/>
          <a:p>
            <a:fld id="{C9E5F38D-733F-43FB-A579-CD1BFE331B4E}" type="slidenum">
              <a:rPr lang="en-US" smtClean="0"/>
              <a:pPr/>
              <a:t>18</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anim calcmode="lin" valueType="num">
                                      <p:cBhvr>
                                        <p:cTn id="2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par>
                                <p:cTn id="27" presetID="37"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480"/>
            <a:ext cx="8229600" cy="815608"/>
          </a:xfrm>
        </p:spPr>
        <p:txBody>
          <a:bodyPr>
            <a:spAutoFit/>
          </a:bodyPr>
          <a:lstStyle/>
          <a:p>
            <a:r>
              <a:rPr lang="en-US" dirty="0"/>
              <a:t>Context: Review Of James</a:t>
            </a:r>
          </a:p>
        </p:txBody>
      </p:sp>
      <p:sp>
        <p:nvSpPr>
          <p:cNvPr id="3" name="Content Placeholder 2"/>
          <p:cNvSpPr>
            <a:spLocks noGrp="1"/>
          </p:cNvSpPr>
          <p:nvPr>
            <p:ph idx="1"/>
          </p:nvPr>
        </p:nvSpPr>
        <p:spPr>
          <a:xfrm>
            <a:off x="457200" y="1935480"/>
            <a:ext cx="8229600" cy="4659737"/>
          </a:xfrm>
        </p:spPr>
        <p:txBody>
          <a:bodyPr>
            <a:spAutoFit/>
          </a:bodyPr>
          <a:lstStyle/>
          <a:p>
            <a:r>
              <a:rPr lang="en-US" sz="2800" dirty="0"/>
              <a:t>Dealing With Temptations. 1:2-4</a:t>
            </a:r>
          </a:p>
          <a:p>
            <a:r>
              <a:rPr lang="en-US" sz="2800" dirty="0"/>
              <a:t>Receive With Meekness. 1:21</a:t>
            </a:r>
          </a:p>
          <a:p>
            <a:r>
              <a:rPr lang="en-US" sz="2800" dirty="0"/>
              <a:t>Fulfilling The Royal Law. 2:1-13</a:t>
            </a:r>
          </a:p>
          <a:p>
            <a:r>
              <a:rPr lang="en-US" sz="2800" dirty="0"/>
              <a:t>Faith And Works. 2:14-26</a:t>
            </a:r>
          </a:p>
          <a:p>
            <a:r>
              <a:rPr lang="en-US" sz="2800" dirty="0"/>
              <a:t>Taming The Tongue. 3:1-12</a:t>
            </a:r>
          </a:p>
          <a:p>
            <a:r>
              <a:rPr lang="en-US" sz="2800" dirty="0"/>
              <a:t>Heavenly Wisdom versus Earthly Wisdom. 3:13-18</a:t>
            </a:r>
          </a:p>
          <a:p>
            <a:r>
              <a:rPr lang="en-US" sz="2800" dirty="0"/>
              <a:t>Draw Near To God. 4:1-10</a:t>
            </a:r>
          </a:p>
          <a:p>
            <a:r>
              <a:rPr lang="en-US" sz="2800" dirty="0"/>
              <a:t>God Gives Grace To The Humble. 4:6, 10; - 5:1</a:t>
            </a:r>
          </a:p>
          <a:p>
            <a:r>
              <a:rPr lang="en-US" sz="2800" dirty="0"/>
              <a:t>The Prayer Of Faith. 5:13-18</a:t>
            </a:r>
          </a:p>
        </p:txBody>
      </p:sp>
      <p:sp>
        <p:nvSpPr>
          <p:cNvPr id="4" name="Slide Number Placeholder 3"/>
          <p:cNvSpPr>
            <a:spLocks noGrp="1"/>
          </p:cNvSpPr>
          <p:nvPr>
            <p:ph type="sldNum" sz="quarter" idx="12"/>
          </p:nvPr>
        </p:nvSpPr>
        <p:spPr/>
        <p:txBody>
          <a:bodyPr/>
          <a:lstStyle/>
          <a:p>
            <a:fld id="{F3EF097F-1B94-41BD-AB67-D326764F4209}" type="slidenum">
              <a:rPr lang="en-US" smtClean="0"/>
              <a:pPr/>
              <a:t>2</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fade">
                                      <p:cBhvr>
                                        <p:cTn id="55" dur="1000"/>
                                        <p:tgtEl>
                                          <p:spTgt spid="3">
                                            <p:txEl>
                                              <p:pRg st="6" end="6"/>
                                            </p:txEl>
                                          </p:spTgt>
                                        </p:tgtEl>
                                      </p:cBhvr>
                                    </p:animEffect>
                                    <p:anim calcmode="lin" valueType="num">
                                      <p:cBhvr>
                                        <p:cTn id="5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7"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7"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1000"/>
                                        <p:tgtEl>
                                          <p:spTgt spid="3">
                                            <p:txEl>
                                              <p:pRg st="7" end="7"/>
                                            </p:txEl>
                                          </p:spTgt>
                                        </p:tgtEl>
                                      </p:cBhvr>
                                    </p:animEffect>
                                    <p:anim calcmode="lin" valueType="num">
                                      <p:cBhvr>
                                        <p:cTn id="6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90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66" dur="100" accel="100000" fill="hold">
                                          <p:stCondLst>
                                            <p:cond delay="90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37" presetClass="entr" presetSubtype="0" fill="hold" grpId="0" nodeType="click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animEffect transition="in" filter="fade">
                                      <p:cBhvr>
                                        <p:cTn id="71" dur="1000"/>
                                        <p:tgtEl>
                                          <p:spTgt spid="3">
                                            <p:txEl>
                                              <p:pRg st="8" end="8"/>
                                            </p:txEl>
                                          </p:spTgt>
                                        </p:tgtEl>
                                      </p:cBhvr>
                                    </p:animEffect>
                                    <p:anim calcmode="lin" valueType="num">
                                      <p:cBhvr>
                                        <p:cTn id="7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3" dur="900" decel="100000" fill="hold"/>
                                        <p:tgtEl>
                                          <p:spTgt spid="3">
                                            <p:txEl>
                                              <p:pRg st="8" end="8"/>
                                            </p:txEl>
                                          </p:spTgt>
                                        </p:tgtEl>
                                        <p:attrNameLst>
                                          <p:attrName>ppt_y</p:attrName>
                                        </p:attrNameLst>
                                      </p:cBhvr>
                                      <p:tavLst>
                                        <p:tav tm="0">
                                          <p:val>
                                            <p:strVal val="#ppt_y+1"/>
                                          </p:val>
                                        </p:tav>
                                        <p:tav tm="100000">
                                          <p:val>
                                            <p:strVal val="#ppt_y-.03"/>
                                          </p:val>
                                        </p:tav>
                                      </p:tavLst>
                                    </p:anim>
                                    <p:anim calcmode="lin" valueType="num">
                                      <p:cBhvr>
                                        <p:cTn id="74" dur="100" accel="100000" fill="hold">
                                          <p:stCondLst>
                                            <p:cond delay="900"/>
                                          </p:stCondLst>
                                        </p:cTn>
                                        <p:tgtEl>
                                          <p:spTgt spid="3">
                                            <p:txEl>
                                              <p:pRg st="8" end="8"/>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480"/>
            <a:ext cx="8229600" cy="815608"/>
          </a:xfrm>
        </p:spPr>
        <p:txBody>
          <a:bodyPr>
            <a:spAutoFit/>
          </a:bodyPr>
          <a:lstStyle/>
          <a:p>
            <a:r>
              <a:rPr lang="en-US" dirty="0"/>
              <a:t>Saving A Soul From Death</a:t>
            </a:r>
          </a:p>
        </p:txBody>
      </p:sp>
      <p:sp>
        <p:nvSpPr>
          <p:cNvPr id="3" name="Content Placeholder 2"/>
          <p:cNvSpPr>
            <a:spLocks noGrp="1"/>
          </p:cNvSpPr>
          <p:nvPr>
            <p:ph idx="1"/>
          </p:nvPr>
        </p:nvSpPr>
        <p:spPr>
          <a:xfrm>
            <a:off x="457200" y="1935480"/>
            <a:ext cx="8534400" cy="1932837"/>
          </a:xfrm>
        </p:spPr>
        <p:txBody>
          <a:bodyPr>
            <a:spAutoFit/>
          </a:bodyPr>
          <a:lstStyle/>
          <a:p>
            <a:pPr>
              <a:buNone/>
            </a:pPr>
            <a:r>
              <a:rPr lang="en-US" u="sng" dirty="0"/>
              <a:t>Importance of the responsibility</a:t>
            </a:r>
            <a:r>
              <a:rPr lang="en-US" dirty="0"/>
              <a:t>.</a:t>
            </a:r>
          </a:p>
          <a:p>
            <a:r>
              <a:rPr lang="en-US" dirty="0"/>
              <a:t>Jesus to Zacchaeus. Luke 19:10-11</a:t>
            </a:r>
          </a:p>
          <a:p>
            <a:r>
              <a:rPr lang="en-US" dirty="0"/>
              <a:t>Jesus is the good shepherd. John 10:11; cf. 17-18</a:t>
            </a:r>
          </a:p>
          <a:p>
            <a:r>
              <a:rPr lang="en-US" dirty="0"/>
              <a:t>Why? Because of love for the lost. Romans 5:8; John 3:16</a:t>
            </a:r>
          </a:p>
        </p:txBody>
      </p:sp>
      <p:sp>
        <p:nvSpPr>
          <p:cNvPr id="4" name="Slide Number Placeholder 3"/>
          <p:cNvSpPr>
            <a:spLocks noGrp="1"/>
          </p:cNvSpPr>
          <p:nvPr>
            <p:ph type="sldNum" sz="quarter" idx="12"/>
          </p:nvPr>
        </p:nvSpPr>
        <p:spPr/>
        <p:txBody>
          <a:bodyPr/>
          <a:lstStyle/>
          <a:p>
            <a:fld id="{C9E5F38D-733F-43FB-A579-CD1BFE331B4E}" type="slidenum">
              <a:rPr lang="en-US" smtClean="0"/>
              <a:pPr/>
              <a:t>3</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anim calcmode="lin" valueType="num">
                                      <p:cBhvr>
                                        <p:cTn id="2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480"/>
            <a:ext cx="8229600" cy="815608"/>
          </a:xfrm>
        </p:spPr>
        <p:txBody>
          <a:bodyPr>
            <a:spAutoFit/>
          </a:bodyPr>
          <a:lstStyle/>
          <a:p>
            <a:r>
              <a:rPr lang="en-US" dirty="0"/>
              <a:t>Saving A Soul From Death</a:t>
            </a:r>
          </a:p>
        </p:txBody>
      </p:sp>
      <p:sp>
        <p:nvSpPr>
          <p:cNvPr id="3" name="Content Placeholder 2"/>
          <p:cNvSpPr>
            <a:spLocks noGrp="1"/>
          </p:cNvSpPr>
          <p:nvPr>
            <p:ph idx="1"/>
          </p:nvPr>
        </p:nvSpPr>
        <p:spPr>
          <a:xfrm>
            <a:off x="457200" y="1935480"/>
            <a:ext cx="8229600" cy="4093428"/>
          </a:xfrm>
        </p:spPr>
        <p:txBody>
          <a:bodyPr>
            <a:spAutoFit/>
          </a:bodyPr>
          <a:lstStyle/>
          <a:p>
            <a:pPr>
              <a:buNone/>
            </a:pPr>
            <a:r>
              <a:rPr lang="en-US" dirty="0"/>
              <a:t>James 5:19</a:t>
            </a:r>
          </a:p>
          <a:p>
            <a:r>
              <a:rPr lang="en-US" i="1" dirty="0"/>
              <a:t>“My brethren, if any among you </a:t>
            </a:r>
            <a:r>
              <a:rPr lang="en-US" i="1" u="sng" dirty="0"/>
              <a:t>err from the truth</a:t>
            </a:r>
            <a:r>
              <a:rPr lang="en-US" i="1" dirty="0"/>
              <a:t>,” ASV</a:t>
            </a:r>
          </a:p>
          <a:p>
            <a:pPr marL="0" indent="0">
              <a:buNone/>
            </a:pPr>
            <a:endParaRPr lang="en-US" i="1" dirty="0"/>
          </a:p>
          <a:p>
            <a:r>
              <a:rPr lang="en-US" i="1" dirty="0"/>
              <a:t>“Brethren, if anyone among you </a:t>
            </a:r>
            <a:r>
              <a:rPr lang="en-US" i="1" u="sng" dirty="0"/>
              <a:t>wanders from the truth</a:t>
            </a:r>
            <a:r>
              <a:rPr lang="en-US" i="1" dirty="0"/>
              <a:t>,” NKJV</a:t>
            </a:r>
          </a:p>
          <a:p>
            <a:pPr marL="0" indent="0">
              <a:buNone/>
            </a:pPr>
            <a:endParaRPr lang="en-US" i="1" dirty="0"/>
          </a:p>
          <a:p>
            <a:r>
              <a:rPr lang="en-US" i="1" dirty="0"/>
              <a:t>“My brethren, if any among you </a:t>
            </a:r>
            <a:r>
              <a:rPr lang="en-US" i="1" u="sng" dirty="0"/>
              <a:t>strays from the truth</a:t>
            </a:r>
            <a:r>
              <a:rPr lang="en-US" i="1" dirty="0"/>
              <a:t>” NASU</a:t>
            </a:r>
          </a:p>
        </p:txBody>
      </p:sp>
      <p:sp>
        <p:nvSpPr>
          <p:cNvPr id="4" name="Slide Number Placeholder 3"/>
          <p:cNvSpPr>
            <a:spLocks noGrp="1"/>
          </p:cNvSpPr>
          <p:nvPr>
            <p:ph type="sldNum" sz="quarter" idx="12"/>
          </p:nvPr>
        </p:nvSpPr>
        <p:spPr/>
        <p:txBody>
          <a:bodyPr/>
          <a:lstStyle/>
          <a:p>
            <a:fld id="{C9E5F38D-733F-43FB-A579-CD1BFE331B4E}" type="slidenum">
              <a:rPr lang="en-US" smtClean="0"/>
              <a:pPr/>
              <a:t>4</a:t>
            </a:fld>
            <a:endParaRPr lang="en-US"/>
          </a:p>
        </p:txBody>
      </p:sp>
      <p:sp>
        <p:nvSpPr>
          <p:cNvPr id="5" name="TextBox 4"/>
          <p:cNvSpPr txBox="1"/>
          <p:nvPr/>
        </p:nvSpPr>
        <p:spPr>
          <a:xfrm>
            <a:off x="914400" y="6096000"/>
            <a:ext cx="6695551" cy="523220"/>
          </a:xfrm>
          <a:prstGeom prst="rect">
            <a:avLst/>
          </a:prstGeom>
          <a:noFill/>
        </p:spPr>
        <p:txBody>
          <a:bodyPr wrap="none" rtlCol="0">
            <a:spAutoFit/>
          </a:bodyPr>
          <a:lstStyle/>
          <a:p>
            <a:r>
              <a:rPr lang="en-US" sz="2800" dirty="0"/>
              <a:t>The saving truth of the gospel. cf. verse 20</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480"/>
            <a:ext cx="8229600" cy="815608"/>
          </a:xfrm>
        </p:spPr>
        <p:txBody>
          <a:bodyPr>
            <a:spAutoFit/>
          </a:bodyPr>
          <a:lstStyle/>
          <a:p>
            <a:r>
              <a:rPr lang="en-US" dirty="0"/>
              <a:t>Saving A Soul From Death</a:t>
            </a:r>
          </a:p>
        </p:txBody>
      </p:sp>
      <p:sp>
        <p:nvSpPr>
          <p:cNvPr id="3" name="Content Placeholder 2"/>
          <p:cNvSpPr>
            <a:spLocks noGrp="1"/>
          </p:cNvSpPr>
          <p:nvPr>
            <p:ph idx="1"/>
          </p:nvPr>
        </p:nvSpPr>
        <p:spPr>
          <a:xfrm>
            <a:off x="76200" y="1829134"/>
            <a:ext cx="8991600" cy="4979825"/>
          </a:xfrm>
        </p:spPr>
        <p:txBody>
          <a:bodyPr wrap="square">
            <a:spAutoFit/>
          </a:bodyPr>
          <a:lstStyle/>
          <a:p>
            <a:pPr>
              <a:buNone/>
            </a:pPr>
            <a:r>
              <a:rPr lang="en-US" u="sng" dirty="0"/>
              <a:t>The Wanderer Is A Brother In Christ</a:t>
            </a:r>
            <a:r>
              <a:rPr lang="en-US" dirty="0"/>
              <a:t>.</a:t>
            </a:r>
          </a:p>
          <a:p>
            <a:pPr>
              <a:buNone/>
            </a:pPr>
            <a:r>
              <a:rPr lang="en-US" i="1" dirty="0"/>
              <a:t>“My brethren …” </a:t>
            </a:r>
            <a:r>
              <a:rPr lang="en-US" dirty="0"/>
              <a:t>Addressed to believers.</a:t>
            </a:r>
          </a:p>
          <a:p>
            <a:pPr>
              <a:buNone/>
            </a:pPr>
            <a:r>
              <a:rPr lang="en-US" b="1" dirty="0"/>
              <a:t>NOTE: A believer </a:t>
            </a:r>
            <a:r>
              <a:rPr lang="en-US" sz="3500" b="1" dirty="0"/>
              <a:t>CAN</a:t>
            </a:r>
            <a:r>
              <a:rPr lang="en-US" b="1" dirty="0"/>
              <a:t> </a:t>
            </a:r>
            <a:r>
              <a:rPr lang="en-US" b="1" i="1" dirty="0"/>
              <a:t>“Wander from the truth.” (NKJV)</a:t>
            </a:r>
          </a:p>
          <a:p>
            <a:pPr>
              <a:buNone/>
            </a:pPr>
            <a:endParaRPr lang="en-US" i="1" dirty="0"/>
          </a:p>
          <a:p>
            <a:pPr>
              <a:buNone/>
            </a:pPr>
            <a:r>
              <a:rPr lang="en-US" i="1" dirty="0"/>
              <a:t>cf. “</a:t>
            </a:r>
            <a:r>
              <a:rPr lang="en-US" i="1" u="sng" dirty="0"/>
              <a:t>Since Scripture teaches that once a person is regenerated he can never be lost</a:t>
            </a:r>
            <a:r>
              <a:rPr lang="en-US" i="1" dirty="0"/>
              <a:t>, it may be assumed that this hypothetical wanderer </a:t>
            </a:r>
            <a:r>
              <a:rPr lang="en-US" i="1" u="sng" dirty="0"/>
              <a:t>is not a genuine believer</a:t>
            </a:r>
            <a:r>
              <a:rPr lang="en-US" i="1" dirty="0"/>
              <a:t>. He would be one who had been among the believers and had made a profession of faith, but his profession had been superficial. To bring him to </a:t>
            </a:r>
            <a:r>
              <a:rPr lang="en-US" i="1" u="sng" dirty="0"/>
              <a:t>genuine faith</a:t>
            </a:r>
            <a:r>
              <a:rPr lang="en-US" i="1" dirty="0"/>
              <a:t> is to save his soul from eternal death.”</a:t>
            </a:r>
            <a:r>
              <a:rPr lang="en-US" sz="2400" i="1" dirty="0"/>
              <a:t> (Expositor’s Bible Commentary)</a:t>
            </a:r>
          </a:p>
        </p:txBody>
      </p:sp>
      <p:sp>
        <p:nvSpPr>
          <p:cNvPr id="4" name="Slide Number Placeholder 3"/>
          <p:cNvSpPr>
            <a:spLocks noGrp="1"/>
          </p:cNvSpPr>
          <p:nvPr>
            <p:ph type="sldNum" sz="quarter" idx="12"/>
          </p:nvPr>
        </p:nvSpPr>
        <p:spPr/>
        <p:txBody>
          <a:bodyPr/>
          <a:lstStyle/>
          <a:p>
            <a:fld id="{C9E5F38D-733F-43FB-A579-CD1BFE331B4E}" type="slidenum">
              <a:rPr lang="en-US" smtClean="0"/>
              <a:pPr/>
              <a:t>5</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4566"/>
            <a:ext cx="8229600" cy="815608"/>
          </a:xfrm>
        </p:spPr>
        <p:txBody>
          <a:bodyPr>
            <a:spAutoFit/>
          </a:bodyPr>
          <a:lstStyle/>
          <a:p>
            <a:r>
              <a:rPr lang="en-US" dirty="0"/>
              <a:t>Saving A Soul From Death</a:t>
            </a:r>
          </a:p>
        </p:txBody>
      </p:sp>
      <p:sp>
        <p:nvSpPr>
          <p:cNvPr id="3" name="Content Placeholder 2"/>
          <p:cNvSpPr>
            <a:spLocks noGrp="1"/>
          </p:cNvSpPr>
          <p:nvPr>
            <p:ph idx="1"/>
          </p:nvPr>
        </p:nvSpPr>
        <p:spPr>
          <a:xfrm>
            <a:off x="76200" y="1728086"/>
            <a:ext cx="8991600" cy="5093702"/>
          </a:xfrm>
        </p:spPr>
        <p:txBody>
          <a:bodyPr wrap="square">
            <a:spAutoFit/>
          </a:bodyPr>
          <a:lstStyle/>
          <a:p>
            <a:pPr>
              <a:spcBef>
                <a:spcPts val="0"/>
              </a:spcBef>
              <a:buNone/>
            </a:pPr>
            <a:r>
              <a:rPr lang="en-US" u="sng" dirty="0"/>
              <a:t>The Wanderer Is A Brother In Christ</a:t>
            </a:r>
            <a:r>
              <a:rPr lang="en-US" dirty="0"/>
              <a:t>.</a:t>
            </a:r>
          </a:p>
          <a:p>
            <a:pPr>
              <a:spcBef>
                <a:spcPts val="0"/>
              </a:spcBef>
              <a:buNone/>
            </a:pPr>
            <a:r>
              <a:rPr lang="en-US" i="1" dirty="0"/>
              <a:t>“My brethren …” </a:t>
            </a:r>
            <a:r>
              <a:rPr lang="en-US" dirty="0"/>
              <a:t>Addressed to believers.</a:t>
            </a:r>
          </a:p>
          <a:p>
            <a:pPr>
              <a:spcBef>
                <a:spcPts val="0"/>
              </a:spcBef>
              <a:buNone/>
            </a:pPr>
            <a:r>
              <a:rPr lang="en-US" b="1" dirty="0"/>
              <a:t>NOTE: A believer </a:t>
            </a:r>
            <a:r>
              <a:rPr lang="en-US" sz="3500" b="1" dirty="0"/>
              <a:t>CAN</a:t>
            </a:r>
            <a:r>
              <a:rPr lang="en-US" sz="3900" b="1" dirty="0"/>
              <a:t> </a:t>
            </a:r>
            <a:r>
              <a:rPr lang="en-US" b="1" i="1" dirty="0"/>
              <a:t>“Wander from the truth.” (NKJV)</a:t>
            </a:r>
          </a:p>
          <a:p>
            <a:pPr>
              <a:spcBef>
                <a:spcPts val="0"/>
              </a:spcBef>
              <a:buNone/>
            </a:pPr>
            <a:endParaRPr lang="en-US" i="1" dirty="0"/>
          </a:p>
          <a:p>
            <a:pPr>
              <a:spcBef>
                <a:spcPts val="0"/>
              </a:spcBef>
              <a:buNone/>
            </a:pPr>
            <a:r>
              <a:rPr lang="en-US" i="1" dirty="0"/>
              <a:t>cf. “We believe the Scriptures teach that such as are truly regenerate, being born of the Spirit, </a:t>
            </a:r>
            <a:r>
              <a:rPr lang="en-US" i="1" u="sng" dirty="0"/>
              <a:t>will not utterly fall away and finally perish</a:t>
            </a:r>
            <a:r>
              <a:rPr lang="en-US" i="1" dirty="0"/>
              <a:t>, but will endure unto the end; that their persevering attachment to Christ is the grand mark which distinguishes them from superficial professors; that a </a:t>
            </a:r>
            <a:r>
              <a:rPr lang="en-US" i="1" u="sng" dirty="0"/>
              <a:t>special Providence watches over their welfare</a:t>
            </a:r>
            <a:r>
              <a:rPr lang="en-US" i="1" dirty="0"/>
              <a:t>; and they are kept by the power of God through faith unto salvation.”</a:t>
            </a:r>
            <a:br>
              <a:rPr lang="en-US" sz="2400" i="1" dirty="0"/>
            </a:br>
            <a:r>
              <a:rPr lang="en-US" sz="2400" i="1" dirty="0"/>
              <a:t>(The </a:t>
            </a:r>
            <a:r>
              <a:rPr lang="en-US" sz="2400" i="1" dirty="0" err="1"/>
              <a:t>Hiscox</a:t>
            </a:r>
            <a:r>
              <a:rPr lang="en-US" sz="2400" i="1" dirty="0"/>
              <a:t> Standard Baptist Manual)</a:t>
            </a:r>
          </a:p>
        </p:txBody>
      </p:sp>
      <p:sp>
        <p:nvSpPr>
          <p:cNvPr id="4" name="Slide Number Placeholder 3"/>
          <p:cNvSpPr>
            <a:spLocks noGrp="1"/>
          </p:cNvSpPr>
          <p:nvPr>
            <p:ph type="sldNum" sz="quarter" idx="12"/>
          </p:nvPr>
        </p:nvSpPr>
        <p:spPr/>
        <p:txBody>
          <a:bodyPr/>
          <a:lstStyle/>
          <a:p>
            <a:fld id="{C9E5F38D-733F-43FB-A579-CD1BFE331B4E}" type="slidenum">
              <a:rPr lang="en-US" smtClean="0"/>
              <a:pPr/>
              <a:t>6</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480"/>
            <a:ext cx="8229600" cy="815608"/>
          </a:xfrm>
        </p:spPr>
        <p:txBody>
          <a:bodyPr>
            <a:spAutoFit/>
          </a:bodyPr>
          <a:lstStyle/>
          <a:p>
            <a:r>
              <a:rPr lang="en-US" dirty="0"/>
              <a:t>Saving A Soul From Death</a:t>
            </a:r>
          </a:p>
        </p:txBody>
      </p:sp>
      <p:sp>
        <p:nvSpPr>
          <p:cNvPr id="3" name="Content Placeholder 2"/>
          <p:cNvSpPr>
            <a:spLocks noGrp="1"/>
          </p:cNvSpPr>
          <p:nvPr>
            <p:ph idx="1"/>
          </p:nvPr>
        </p:nvSpPr>
        <p:spPr>
          <a:xfrm>
            <a:off x="161453" y="1935480"/>
            <a:ext cx="8839200" cy="3323987"/>
          </a:xfrm>
        </p:spPr>
        <p:txBody>
          <a:bodyPr wrap="square">
            <a:spAutoFit/>
          </a:bodyPr>
          <a:lstStyle/>
          <a:p>
            <a:pPr>
              <a:buNone/>
            </a:pPr>
            <a:r>
              <a:rPr lang="en-US" u="sng" dirty="0"/>
              <a:t>The Wanderer Is A Brother In Christ</a:t>
            </a:r>
            <a:r>
              <a:rPr lang="en-US" dirty="0"/>
              <a:t>.</a:t>
            </a:r>
          </a:p>
          <a:p>
            <a:pPr>
              <a:buNone/>
            </a:pPr>
            <a:r>
              <a:rPr lang="en-US" i="1" dirty="0"/>
              <a:t>“My brethren …” </a:t>
            </a:r>
            <a:r>
              <a:rPr lang="en-US" dirty="0"/>
              <a:t>Addressed to believers.</a:t>
            </a:r>
          </a:p>
          <a:p>
            <a:pPr>
              <a:buNone/>
            </a:pPr>
            <a:r>
              <a:rPr lang="en-US" b="1" dirty="0"/>
              <a:t>NOTE: A believer </a:t>
            </a:r>
            <a:r>
              <a:rPr lang="en-US" sz="3200" b="1" dirty="0"/>
              <a:t>CAN</a:t>
            </a:r>
            <a:r>
              <a:rPr lang="en-US" b="1" dirty="0"/>
              <a:t> </a:t>
            </a:r>
            <a:r>
              <a:rPr lang="en-US" b="1" i="1" dirty="0"/>
              <a:t>“Wander from the truth.” (NKJV)</a:t>
            </a:r>
            <a:endParaRPr lang="en-US" b="1" dirty="0"/>
          </a:p>
          <a:p>
            <a:pPr>
              <a:buNone/>
            </a:pPr>
            <a:r>
              <a:rPr lang="en-US" dirty="0"/>
              <a:t>Hebrews 3:12</a:t>
            </a:r>
          </a:p>
          <a:p>
            <a:pPr>
              <a:buNone/>
            </a:pPr>
            <a:r>
              <a:rPr lang="en-US" i="1" dirty="0"/>
              <a:t>“Take heed, brethren, lest haply there shall be in any one of you an evil heart of unbelief, in </a:t>
            </a:r>
            <a:r>
              <a:rPr lang="en-US" b="1" i="1" u="sng" dirty="0"/>
              <a:t>falling away</a:t>
            </a:r>
            <a:r>
              <a:rPr lang="en-US" b="1" i="1" dirty="0"/>
              <a:t> </a:t>
            </a:r>
            <a:r>
              <a:rPr lang="en-US" i="1" dirty="0"/>
              <a:t>from the living God.”</a:t>
            </a:r>
          </a:p>
        </p:txBody>
      </p:sp>
      <p:sp>
        <p:nvSpPr>
          <p:cNvPr id="4" name="Slide Number Placeholder 3"/>
          <p:cNvSpPr>
            <a:spLocks noGrp="1"/>
          </p:cNvSpPr>
          <p:nvPr>
            <p:ph type="sldNum" sz="quarter" idx="12"/>
          </p:nvPr>
        </p:nvSpPr>
        <p:spPr/>
        <p:txBody>
          <a:bodyPr/>
          <a:lstStyle/>
          <a:p>
            <a:fld id="{C9E5F38D-733F-43FB-A579-CD1BFE331B4E}" type="slidenum">
              <a:rPr lang="en-US" smtClean="0"/>
              <a:pPr/>
              <a:t>7</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1000"/>
                                        <p:tgtEl>
                                          <p:spTgt spid="3">
                                            <p:txEl>
                                              <p:pRg st="4" end="4"/>
                                            </p:txEl>
                                          </p:spTgt>
                                        </p:tgtEl>
                                      </p:cBhvr>
                                    </p:animEffect>
                                    <p:anim calcmode="lin" valueType="num">
                                      <p:cBhvr>
                                        <p:cTn id="1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480"/>
            <a:ext cx="8229600" cy="815608"/>
          </a:xfrm>
        </p:spPr>
        <p:txBody>
          <a:bodyPr>
            <a:spAutoFit/>
          </a:bodyPr>
          <a:lstStyle/>
          <a:p>
            <a:r>
              <a:rPr lang="en-US" dirty="0"/>
              <a:t>Saving A Soul From Death</a:t>
            </a:r>
          </a:p>
        </p:txBody>
      </p:sp>
      <p:sp>
        <p:nvSpPr>
          <p:cNvPr id="3" name="Content Placeholder 2"/>
          <p:cNvSpPr>
            <a:spLocks noGrp="1"/>
          </p:cNvSpPr>
          <p:nvPr>
            <p:ph idx="1"/>
          </p:nvPr>
        </p:nvSpPr>
        <p:spPr>
          <a:xfrm>
            <a:off x="143347" y="1935480"/>
            <a:ext cx="8839200" cy="3404009"/>
          </a:xfrm>
        </p:spPr>
        <p:txBody>
          <a:bodyPr wrap="square">
            <a:spAutoFit/>
          </a:bodyPr>
          <a:lstStyle/>
          <a:p>
            <a:pPr>
              <a:buNone/>
            </a:pPr>
            <a:r>
              <a:rPr lang="en-US" u="sng" dirty="0"/>
              <a:t>The Wanderer Is A Brother In Christ</a:t>
            </a:r>
            <a:r>
              <a:rPr lang="en-US" dirty="0"/>
              <a:t>.</a:t>
            </a:r>
          </a:p>
          <a:p>
            <a:pPr>
              <a:buNone/>
            </a:pPr>
            <a:r>
              <a:rPr lang="en-US" i="1" dirty="0"/>
              <a:t>“My brethren …” </a:t>
            </a:r>
            <a:r>
              <a:rPr lang="en-US" dirty="0"/>
              <a:t>Addressed to believers.</a:t>
            </a:r>
          </a:p>
          <a:p>
            <a:pPr>
              <a:buNone/>
            </a:pPr>
            <a:r>
              <a:rPr lang="en-US" b="1" dirty="0"/>
              <a:t>NOTE: A believer </a:t>
            </a:r>
            <a:r>
              <a:rPr lang="en-US" sz="3200" b="1" dirty="0"/>
              <a:t>CAN </a:t>
            </a:r>
            <a:r>
              <a:rPr lang="en-US" b="1" i="1" dirty="0"/>
              <a:t>“Wander from the truth.” (NKJV)</a:t>
            </a:r>
            <a:endParaRPr lang="en-US" b="1" dirty="0"/>
          </a:p>
          <a:p>
            <a:pPr>
              <a:buNone/>
            </a:pPr>
            <a:endParaRPr lang="en-US" dirty="0"/>
          </a:p>
          <a:p>
            <a:pPr>
              <a:buNone/>
            </a:pPr>
            <a:r>
              <a:rPr lang="en-US" dirty="0"/>
              <a:t>Galatians 5:4</a:t>
            </a:r>
          </a:p>
          <a:p>
            <a:pPr>
              <a:buNone/>
            </a:pPr>
            <a:r>
              <a:rPr lang="en-US" i="1" dirty="0"/>
              <a:t> “Ye are severed from Christ, ye who would be justified by the law; </a:t>
            </a:r>
            <a:r>
              <a:rPr lang="en-US" b="1" i="1" u="sng" dirty="0"/>
              <a:t>ye are fallen away</a:t>
            </a:r>
            <a:r>
              <a:rPr lang="en-US" b="1" i="1" dirty="0"/>
              <a:t> </a:t>
            </a:r>
            <a:r>
              <a:rPr lang="en-US" i="1" dirty="0"/>
              <a:t>from grace.”</a:t>
            </a:r>
          </a:p>
        </p:txBody>
      </p:sp>
      <p:sp>
        <p:nvSpPr>
          <p:cNvPr id="4" name="Slide Number Placeholder 3"/>
          <p:cNvSpPr>
            <a:spLocks noGrp="1"/>
          </p:cNvSpPr>
          <p:nvPr>
            <p:ph type="sldNum" sz="quarter" idx="12"/>
          </p:nvPr>
        </p:nvSpPr>
        <p:spPr/>
        <p:txBody>
          <a:bodyPr/>
          <a:lstStyle/>
          <a:p>
            <a:fld id="{C9E5F38D-733F-43FB-A579-CD1BFE331B4E}" type="slidenum">
              <a:rPr lang="en-US" smtClean="0"/>
              <a:pPr/>
              <a:t>8</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1000"/>
                                        <p:tgtEl>
                                          <p:spTgt spid="3">
                                            <p:txEl>
                                              <p:pRg st="5" end="5"/>
                                            </p:txEl>
                                          </p:spTgt>
                                        </p:tgtEl>
                                      </p:cBhvr>
                                    </p:animEffect>
                                    <p:anim calcmode="lin" valueType="num">
                                      <p:cBhvr>
                                        <p:cTn id="1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1480"/>
            <a:ext cx="8229600" cy="815608"/>
          </a:xfrm>
        </p:spPr>
        <p:txBody>
          <a:bodyPr>
            <a:spAutoFit/>
          </a:bodyPr>
          <a:lstStyle/>
          <a:p>
            <a:r>
              <a:rPr lang="en-US" dirty="0"/>
              <a:t>Saving A Soul From Death</a:t>
            </a:r>
          </a:p>
        </p:txBody>
      </p:sp>
      <p:sp>
        <p:nvSpPr>
          <p:cNvPr id="3" name="Content Placeholder 2"/>
          <p:cNvSpPr>
            <a:spLocks noGrp="1"/>
          </p:cNvSpPr>
          <p:nvPr>
            <p:ph idx="1"/>
          </p:nvPr>
        </p:nvSpPr>
        <p:spPr>
          <a:xfrm>
            <a:off x="161453" y="1935480"/>
            <a:ext cx="8839200" cy="3404009"/>
          </a:xfrm>
        </p:spPr>
        <p:txBody>
          <a:bodyPr wrap="square">
            <a:spAutoFit/>
          </a:bodyPr>
          <a:lstStyle/>
          <a:p>
            <a:pPr>
              <a:buNone/>
            </a:pPr>
            <a:r>
              <a:rPr lang="en-US" u="sng" dirty="0"/>
              <a:t>The Wanderer Is A Brother In Christ</a:t>
            </a:r>
            <a:r>
              <a:rPr lang="en-US" dirty="0"/>
              <a:t>.</a:t>
            </a:r>
          </a:p>
          <a:p>
            <a:pPr>
              <a:buNone/>
            </a:pPr>
            <a:r>
              <a:rPr lang="en-US" i="1" dirty="0"/>
              <a:t>“My brethren …” </a:t>
            </a:r>
            <a:r>
              <a:rPr lang="en-US" dirty="0"/>
              <a:t>Addressed to believers.</a:t>
            </a:r>
          </a:p>
          <a:p>
            <a:pPr>
              <a:buNone/>
            </a:pPr>
            <a:r>
              <a:rPr lang="en-US" b="1" dirty="0"/>
              <a:t>NOTE: A believer </a:t>
            </a:r>
            <a:r>
              <a:rPr lang="en-US" sz="3200" b="1" dirty="0"/>
              <a:t>CAN </a:t>
            </a:r>
            <a:r>
              <a:rPr lang="en-US" b="1" i="1" dirty="0"/>
              <a:t>“Wander from the truth.” (NKJV)</a:t>
            </a:r>
            <a:endParaRPr lang="en-US" dirty="0"/>
          </a:p>
          <a:p>
            <a:pPr>
              <a:buNone/>
            </a:pPr>
            <a:endParaRPr lang="en-US" dirty="0"/>
          </a:p>
          <a:p>
            <a:pPr>
              <a:buNone/>
            </a:pPr>
            <a:r>
              <a:rPr lang="en-US" dirty="0"/>
              <a:t>1 Corinthians 10:12</a:t>
            </a:r>
          </a:p>
          <a:p>
            <a:pPr>
              <a:buNone/>
            </a:pPr>
            <a:r>
              <a:rPr lang="en-US" i="1" dirty="0"/>
              <a:t> “Wherefore let him that thinketh he standeth take heed </a:t>
            </a:r>
            <a:br>
              <a:rPr lang="en-US" i="1" dirty="0"/>
            </a:br>
            <a:r>
              <a:rPr lang="en-US" b="1" i="1" u="sng" dirty="0"/>
              <a:t>lest he fall</a:t>
            </a:r>
            <a:r>
              <a:rPr lang="en-US" i="1" dirty="0"/>
              <a:t>.”</a:t>
            </a:r>
          </a:p>
        </p:txBody>
      </p:sp>
      <p:sp>
        <p:nvSpPr>
          <p:cNvPr id="4" name="Slide Number Placeholder 3"/>
          <p:cNvSpPr>
            <a:spLocks noGrp="1"/>
          </p:cNvSpPr>
          <p:nvPr>
            <p:ph type="sldNum" sz="quarter" idx="12"/>
          </p:nvPr>
        </p:nvSpPr>
        <p:spPr/>
        <p:txBody>
          <a:bodyPr/>
          <a:lstStyle/>
          <a:p>
            <a:fld id="{C9E5F38D-733F-43FB-A579-CD1BFE331B4E}" type="slidenum">
              <a:rPr lang="en-US" smtClean="0"/>
              <a:pPr/>
              <a:t>9</a:t>
            </a:fld>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1000"/>
                                        <p:tgtEl>
                                          <p:spTgt spid="3">
                                            <p:txEl>
                                              <p:pRg st="5" end="5"/>
                                            </p:txEl>
                                          </p:spTgt>
                                        </p:tgtEl>
                                      </p:cBhvr>
                                    </p:animEffect>
                                    <p:anim calcmode="lin" valueType="num">
                                      <p:cBhvr>
                                        <p:cTn id="1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1634</TotalTime>
  <Words>1226</Words>
  <Application>Microsoft Office PowerPoint</Application>
  <PresentationFormat>On-screen Show (4:3)</PresentationFormat>
  <Paragraphs>134</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Constantia</vt:lpstr>
      <vt:lpstr>Wingdings 2</vt:lpstr>
      <vt:lpstr>Flow</vt:lpstr>
      <vt:lpstr>Saving A Soul From Death</vt:lpstr>
      <vt:lpstr>Context: Review Of James</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lpstr>Saving A Soul From Death</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Saving A Soul From Death (4)</dc:title>
  <dc:creator>Micky Galloway</dc:creator>
  <cp:lastModifiedBy>Richard Lidh</cp:lastModifiedBy>
  <cp:revision>23</cp:revision>
  <cp:lastPrinted>2021-12-04T18:00:00Z</cp:lastPrinted>
  <dcterms:created xsi:type="dcterms:W3CDTF">2014-06-08T01:44:11Z</dcterms:created>
  <dcterms:modified xsi:type="dcterms:W3CDTF">2021-12-04T18:00:29Z</dcterms:modified>
</cp:coreProperties>
</file>